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01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380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029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2929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069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7890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54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58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392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085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9185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7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225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9020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498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160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5317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878F8-5C35-4476-85E1-1180E67F2C51}" type="datetimeFigureOut">
              <a:rPr lang="ru-RU" smtClean="0"/>
              <a:t>05.12.2021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0595-B44C-40D5-8366-43A9009440D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58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18772" y="930860"/>
            <a:ext cx="7589072" cy="3241022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Al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xorazmiy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nomidagi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Toshkent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axborot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texnologiyalari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universiteti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kompyuter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injeneringi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talabasi</a:t>
            </a:r>
            <a:r>
              <a:rPr lang="en-US" sz="3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br>
              <a:rPr lang="en-US" sz="36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3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Shermatov</a:t>
            </a:r>
            <a:r>
              <a:rPr lang="en-US" sz="3600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600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Jamoliddin</a:t>
            </a:r>
            <a:r>
              <a:rPr lang="en-US" sz="3600" dirty="0">
                <a:solidFill>
                  <a:srgbClr val="FF0000"/>
                </a:solidFill>
              </a:rPr>
              <a:t/>
            </a:r>
            <a:br>
              <a:rPr lang="en-US" sz="3600" dirty="0">
                <a:solidFill>
                  <a:srgbClr val="FF0000"/>
                </a:solidFill>
              </a:rPr>
            </a:b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95268" y="3857532"/>
            <a:ext cx="9675705" cy="3000468"/>
          </a:xfrm>
        </p:spPr>
        <p:txBody>
          <a:bodyPr>
            <a:normAutofit/>
          </a:bodyPr>
          <a:lstStyle/>
          <a:p>
            <a:r>
              <a:rPr lang="en-US" sz="2800" dirty="0"/>
              <a:t>“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Elektromagnetizm_amaliy_mashgulotlardan_qollanma_va_nazorat_topshiriqlari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”</a:t>
            </a:r>
          </a:p>
          <a:p>
            <a:r>
              <a:rPr lang="en-US" sz="2800" dirty="0" smtClean="0"/>
              <a:t>3-Amaliy </a:t>
            </a:r>
            <a:r>
              <a:rPr lang="en-US" sz="2800" dirty="0" err="1" smtClean="0"/>
              <a:t>topshiriq</a:t>
            </a:r>
            <a:r>
              <a:rPr lang="en-US" sz="2800" dirty="0"/>
              <a:t> </a:t>
            </a:r>
            <a:r>
              <a:rPr lang="en-US" sz="2800" dirty="0" smtClean="0"/>
              <a:t>                          </a:t>
            </a:r>
            <a:r>
              <a:rPr lang="en-US" sz="2800" dirty="0" err="1" smtClean="0"/>
              <a:t>Bajardi</a:t>
            </a:r>
            <a:r>
              <a:rPr lang="en-US" sz="2800" dirty="0" smtClean="0"/>
              <a:t> :  </a:t>
            </a:r>
            <a:r>
              <a:rPr lang="en-US" sz="2800" dirty="0" err="1" smtClean="0"/>
              <a:t>Shermatov</a:t>
            </a:r>
            <a:r>
              <a:rPr lang="en-US" sz="2800" dirty="0" smtClean="0"/>
              <a:t> J</a:t>
            </a:r>
            <a:r>
              <a:rPr lang="en-US" sz="2800" dirty="0" smtClean="0">
                <a:solidFill>
                  <a:srgbClr val="FF0000"/>
                </a:solidFill>
              </a:rPr>
              <a:t>  </a:t>
            </a:r>
            <a:r>
              <a:rPr lang="en-US" sz="2800" dirty="0" smtClean="0"/>
              <a:t>   </a:t>
            </a:r>
          </a:p>
          <a:p>
            <a:r>
              <a:rPr lang="en-US" sz="2800" dirty="0" smtClean="0"/>
              <a:t>    </a:t>
            </a:r>
            <a:r>
              <a:rPr lang="en-US" sz="2800" dirty="0"/>
              <a:t>Toshkent </a:t>
            </a:r>
            <a:r>
              <a:rPr lang="en-US" sz="2800" dirty="0" smtClean="0"/>
              <a:t>2021                             </a:t>
            </a:r>
            <a:r>
              <a:rPr lang="en-US" sz="2800" dirty="0" err="1" smtClean="0"/>
              <a:t>tekshirdi</a:t>
            </a:r>
            <a:r>
              <a:rPr lang="en-US" sz="2800" dirty="0" smtClean="0"/>
              <a:t> : </a:t>
            </a:r>
            <a:r>
              <a:rPr lang="en-US" sz="2800" dirty="0" err="1" smtClean="0"/>
              <a:t>Haydarov</a:t>
            </a:r>
            <a:r>
              <a:rPr lang="en-US" sz="2800" dirty="0" smtClean="0"/>
              <a:t> K</a:t>
            </a:r>
            <a:endParaRPr lang="en-US" sz="2800" dirty="0"/>
          </a:p>
          <a:p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485" y="40640"/>
            <a:ext cx="3993515" cy="356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864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ru-RU" sz="2400" dirty="0">
                <a:solidFill>
                  <a:srgbClr val="FF0000"/>
                </a:solidFill>
              </a:rPr>
              <a:t>3-Masala.</a:t>
            </a:r>
            <a:br>
              <a:rPr lang="en-US" altLang="ru-RU" sz="2400" dirty="0">
                <a:solidFill>
                  <a:srgbClr val="FF0000"/>
                </a:solidFill>
              </a:rPr>
            </a:br>
            <a:r>
              <a:rPr lang="en-US" altLang="ru-RU" sz="2400" dirty="0" err="1"/>
              <a:t>Kuchlanish</a:t>
            </a:r>
            <a:r>
              <a:rPr lang="en-US" altLang="ru-RU" sz="2400" dirty="0"/>
              <a:t>  </a:t>
            </a:r>
            <a:r>
              <a:rPr lang="en-US" altLang="ru-RU" sz="2400" dirty="0" err="1"/>
              <a:t>manbai</a:t>
            </a:r>
            <a:r>
              <a:rPr lang="en-US" altLang="ru-RU" sz="2400" dirty="0"/>
              <a:t>  </a:t>
            </a:r>
            <a:r>
              <a:rPr lang="en-US" altLang="ru-RU" sz="2400" dirty="0" err="1"/>
              <a:t>klemmalariga</a:t>
            </a:r>
            <a:r>
              <a:rPr lang="en-US" altLang="ru-RU" sz="2400" dirty="0"/>
              <a:t>  </a:t>
            </a:r>
            <a:r>
              <a:rPr lang="en-US" altLang="ru-RU" sz="2400" dirty="0" err="1"/>
              <a:t>uzunligi</a:t>
            </a:r>
            <a:r>
              <a:rPr lang="en-US" altLang="ru-RU" sz="2400" dirty="0"/>
              <a:t>  l=2  m </a:t>
            </a:r>
            <a:br>
              <a:rPr lang="en-US" altLang="ru-RU" sz="2400" dirty="0"/>
            </a:br>
            <a:r>
              <a:rPr lang="en-US" altLang="ru-RU" sz="2400" dirty="0"/>
              <a:t> </a:t>
            </a:r>
            <a:r>
              <a:rPr lang="en-US" altLang="ru-RU" sz="2400" dirty="0" err="1" smtClean="0"/>
              <a:t>bo’lgan</a:t>
            </a:r>
            <a:r>
              <a:rPr lang="en-US" altLang="ru-RU" sz="2400" dirty="0" smtClean="0"/>
              <a:t>  </a:t>
            </a:r>
            <a:r>
              <a:rPr lang="en-US" altLang="ru-RU" sz="2400" dirty="0" err="1"/>
              <a:t>mis</a:t>
            </a:r>
            <a:r>
              <a:rPr lang="en-US" altLang="ru-RU" sz="2400" dirty="0"/>
              <a:t> sim  </a:t>
            </a:r>
            <a:r>
              <a:rPr lang="en-US" altLang="ru-RU" sz="2400" dirty="0" err="1"/>
              <a:t>ulangan</a:t>
            </a:r>
            <a:r>
              <a:rPr lang="en-US" altLang="ru-RU" sz="2400" dirty="0"/>
              <a:t>.  </a:t>
            </a:r>
            <a:r>
              <a:rPr lang="en-US" altLang="ru-RU" sz="2400" dirty="0" err="1"/>
              <a:t>Simdan</a:t>
            </a:r>
            <a:r>
              <a:rPr lang="en-US" altLang="ru-RU" sz="2400" dirty="0"/>
              <a:t>  </a:t>
            </a:r>
            <a:r>
              <a:rPr lang="en-US" altLang="ru-RU" sz="2400" dirty="0" err="1" smtClean="0"/>
              <a:t>o’tayotgan</a:t>
            </a:r>
            <a:r>
              <a:rPr lang="en-US" altLang="ru-RU" sz="2400" dirty="0" smtClean="0"/>
              <a:t> </a:t>
            </a:r>
            <a:r>
              <a:rPr lang="en-US" altLang="ru-RU" sz="2400" dirty="0"/>
              <a:t/>
            </a:r>
            <a:br>
              <a:rPr lang="en-US" altLang="ru-RU" sz="2400" dirty="0"/>
            </a:br>
            <a:r>
              <a:rPr lang="en-US" altLang="ru-RU" sz="2400" dirty="0"/>
              <a:t> </a:t>
            </a:r>
            <a:r>
              <a:rPr lang="en-US" altLang="ru-RU" sz="2400" dirty="0" err="1"/>
              <a:t>tok</a:t>
            </a:r>
            <a:r>
              <a:rPr lang="en-US" altLang="ru-RU" sz="2400" dirty="0"/>
              <a:t>  </a:t>
            </a:r>
            <a:r>
              <a:rPr lang="en-US" altLang="ru-RU" sz="2400" dirty="0" err="1"/>
              <a:t>zichligi</a:t>
            </a:r>
            <a:r>
              <a:rPr lang="en-US" altLang="ru-RU" sz="2400" dirty="0"/>
              <a:t>  j=10  A/m2.  </a:t>
            </a:r>
            <a:r>
              <a:rPr lang="en-US" altLang="ru-RU" sz="2400" dirty="0" err="1"/>
              <a:t>Klemmalardagi</a:t>
            </a:r>
            <a:r>
              <a:rPr lang="en-US" altLang="ru-RU" sz="2400" dirty="0"/>
              <a:t> </a:t>
            </a:r>
            <a:r>
              <a:rPr lang="en-US" altLang="ru-RU" sz="2400" dirty="0" err="1"/>
              <a:t>kuchlanish</a:t>
            </a:r>
            <a:r>
              <a:rPr lang="en-US" altLang="ru-RU" sz="2400" dirty="0"/>
              <a:t>  </a:t>
            </a:r>
            <a:br>
              <a:rPr lang="en-US" altLang="ru-RU" sz="2400" dirty="0"/>
            </a:br>
            <a:r>
              <a:rPr lang="en-US" altLang="ru-RU" sz="2400" dirty="0"/>
              <a:t>U </a:t>
            </a:r>
            <a:r>
              <a:rPr lang="en-US" altLang="ru-RU" sz="2400" dirty="0" err="1"/>
              <a:t>topilsin</a:t>
            </a:r>
            <a:r>
              <a:rPr lang="en-US" altLang="ru-RU" sz="2400" dirty="0"/>
              <a:t>.</a:t>
            </a:r>
            <a:br>
              <a:rPr lang="en-US" altLang="ru-RU" sz="2400" dirty="0"/>
            </a:br>
            <a:endParaRPr lang="ru-RU" sz="2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4836" y="2097087"/>
            <a:ext cx="8525164" cy="412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ru-RU" sz="2200" dirty="0">
                <a:solidFill>
                  <a:srgbClr val="FF0000"/>
                </a:solidFill>
              </a:rPr>
              <a:t>38-Masala.</a:t>
            </a:r>
            <a:br>
              <a:rPr lang="en-US" altLang="ru-RU" sz="2200" dirty="0">
                <a:solidFill>
                  <a:srgbClr val="FF0000"/>
                </a:solidFill>
              </a:rPr>
            </a:br>
            <a:r>
              <a:rPr lang="en-US" altLang="ru-RU" sz="2200" dirty="0"/>
              <a:t>6-rasmda  R2=20  </a:t>
            </a:r>
            <a:r>
              <a:rPr lang="el-GR" altLang="ru-RU" sz="2200" dirty="0"/>
              <a:t>Ω  </a:t>
            </a:r>
            <a:r>
              <a:rPr lang="en-US" altLang="ru-RU" sz="2200" dirty="0" err="1"/>
              <a:t>va</a:t>
            </a:r>
            <a:r>
              <a:rPr lang="en-US" altLang="ru-RU" sz="2200" dirty="0"/>
              <a:t>  R3=15  </a:t>
            </a:r>
            <a:r>
              <a:rPr lang="el-GR" altLang="ru-RU" sz="2200" dirty="0"/>
              <a:t>Ω  </a:t>
            </a:r>
            <a:r>
              <a:rPr lang="el-GR" altLang="ru-RU" sz="2200" dirty="0" smtClean="0"/>
              <a:t>.</a:t>
            </a:r>
            <a:r>
              <a:rPr lang="en-US" altLang="ru-RU" sz="2200" dirty="0" smtClean="0"/>
              <a:t>                               </a:t>
            </a:r>
            <a:r>
              <a:rPr lang="en-US" altLang="ru-RU" sz="2200" dirty="0"/>
              <a:t/>
            </a:r>
            <a:br>
              <a:rPr lang="en-US" altLang="ru-RU" sz="2200" dirty="0"/>
            </a:br>
            <a:r>
              <a:rPr lang="el-GR" altLang="ru-RU" sz="2200" dirty="0"/>
              <a:t> </a:t>
            </a:r>
            <a:r>
              <a:rPr lang="en-US" altLang="ru-RU" sz="2200" dirty="0"/>
              <a:t>R2qarshlikdan  </a:t>
            </a:r>
            <a:r>
              <a:rPr lang="en-US" altLang="ru-RU" sz="2200" dirty="0" err="1" smtClean="0"/>
              <a:t>o’tuvchi</a:t>
            </a:r>
            <a:r>
              <a:rPr lang="en-US" altLang="ru-RU" sz="2200" dirty="0" smtClean="0"/>
              <a:t>  </a:t>
            </a:r>
            <a:r>
              <a:rPr lang="en-US" altLang="ru-RU" sz="2200" dirty="0" err="1"/>
              <a:t>tok</a:t>
            </a:r>
            <a:r>
              <a:rPr lang="en-US" altLang="ru-RU" sz="2200" dirty="0"/>
              <a:t>  </a:t>
            </a:r>
            <a:r>
              <a:rPr lang="en-US" altLang="ru-RU" sz="2200" dirty="0" err="1" smtClean="0"/>
              <a:t>kuchi</a:t>
            </a:r>
            <a:r>
              <a:rPr lang="en-US" altLang="ru-RU" sz="2200" dirty="0" smtClean="0"/>
              <a:t>  </a:t>
            </a:r>
            <a:r>
              <a:rPr lang="en-US" altLang="ru-RU" sz="2200" dirty="0"/>
              <a:t>I=0.3 </a:t>
            </a:r>
            <a:r>
              <a:rPr lang="en-US" altLang="ru-RU" sz="2200" dirty="0" smtClean="0"/>
              <a:t>A </a:t>
            </a:r>
            <a:r>
              <a:rPr lang="en-US" altLang="ru-RU" sz="2200" dirty="0" err="1" smtClean="0"/>
              <a:t>ga</a:t>
            </a:r>
            <a:r>
              <a:rPr lang="en-US" altLang="ru-RU" sz="2200" dirty="0" smtClean="0"/>
              <a:t/>
            </a:r>
            <a:br>
              <a:rPr lang="en-US" altLang="ru-RU" sz="2200" dirty="0" smtClean="0"/>
            </a:br>
            <a:r>
              <a:rPr lang="en-US" altLang="ru-RU" sz="2200" dirty="0" smtClean="0"/>
              <a:t>  </a:t>
            </a:r>
            <a:r>
              <a:rPr lang="en-US" altLang="ru-RU" sz="2200" dirty="0" err="1"/>
              <a:t>teng</a:t>
            </a:r>
            <a:r>
              <a:rPr lang="en-US" altLang="ru-RU" sz="2200" dirty="0"/>
              <a:t>.  </a:t>
            </a:r>
            <a:r>
              <a:rPr lang="en-US" altLang="ru-RU" sz="2200" dirty="0" err="1" smtClean="0"/>
              <a:t>Ampermetrni</a:t>
            </a:r>
            <a:r>
              <a:rPr lang="en-US" altLang="ru-RU" sz="2200" dirty="0" smtClean="0"/>
              <a:t> </a:t>
            </a:r>
            <a:r>
              <a:rPr lang="en-US" altLang="ru-RU" sz="2200" dirty="0" err="1" smtClean="0"/>
              <a:t>ko’rsatishi</a:t>
            </a:r>
            <a:r>
              <a:rPr lang="en-US" altLang="ru-RU" sz="2200" dirty="0" smtClean="0"/>
              <a:t> </a:t>
            </a:r>
            <a:r>
              <a:rPr lang="en-US" altLang="ru-RU" sz="2200" dirty="0"/>
              <a:t/>
            </a:r>
            <a:br>
              <a:rPr lang="en-US" altLang="ru-RU" sz="2200" dirty="0"/>
            </a:br>
            <a:r>
              <a:rPr lang="en-US" altLang="ru-RU" sz="2200" dirty="0"/>
              <a:t> IA=0.8  Aga </a:t>
            </a:r>
            <a:r>
              <a:rPr lang="en-US" altLang="ru-RU" sz="2200" dirty="0" err="1"/>
              <a:t>teng</a:t>
            </a:r>
            <a:r>
              <a:rPr lang="en-US" altLang="ru-RU" sz="2200" dirty="0"/>
              <a:t>.  </a:t>
            </a:r>
            <a:r>
              <a:rPr lang="en-US" altLang="ru-RU" sz="2200" dirty="0" smtClean="0"/>
              <a:t>R </a:t>
            </a:r>
            <a:r>
              <a:rPr lang="en-US" altLang="ru-RU" sz="2200" dirty="0" err="1"/>
              <a:t>qarshilikni</a:t>
            </a:r>
            <a:r>
              <a:rPr lang="en-US" altLang="ru-RU" sz="2200" dirty="0"/>
              <a:t>  toping</a:t>
            </a:r>
            <a:r>
              <a:rPr lang="en-US" altLang="ru-RU" dirty="0"/>
              <a:t>.</a:t>
            </a:r>
            <a:r>
              <a:rPr lang="en-US" altLang="ru-RU" dirty="0">
                <a:solidFill>
                  <a:srgbClr val="FF0000"/>
                </a:solidFill>
              </a:rPr>
              <a:t/>
            </a:r>
            <a:br>
              <a:rPr lang="en-US" altLang="ru-RU" dirty="0">
                <a:solidFill>
                  <a:srgbClr val="FF0000"/>
                </a:solidFill>
              </a:rPr>
            </a:b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0" y="2004291"/>
            <a:ext cx="8507411" cy="4488874"/>
          </a:xfrm>
          <a:prstGeom prst="rect">
            <a:avLst/>
          </a:prstGeom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E94C3AA3-FC9A-4B2F-89AD-6C737A4F72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21" t="34405" r="6816" b="48071"/>
          <a:stretch/>
        </p:blipFill>
        <p:spPr>
          <a:xfrm>
            <a:off x="7712365" y="618518"/>
            <a:ext cx="2623846" cy="131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8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ru-RU" sz="2800" dirty="0">
                <a:solidFill>
                  <a:srgbClr val="FF0000"/>
                </a:solidFill>
              </a:rPr>
              <a:t>73-Masala.</a:t>
            </a:r>
            <a:br>
              <a:rPr lang="en-US" altLang="ru-RU" sz="2800" dirty="0">
                <a:solidFill>
                  <a:srgbClr val="FF0000"/>
                </a:solidFill>
              </a:rPr>
            </a:br>
            <a:r>
              <a:rPr lang="en-US" altLang="ru-RU" sz="2800" dirty="0" err="1"/>
              <a:t>Reostat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uchlarida</a:t>
            </a:r>
            <a:r>
              <a:rPr lang="en-US" altLang="ru-RU" sz="2800" dirty="0"/>
              <a:t> </a:t>
            </a:r>
            <a:r>
              <a:rPr lang="en-US" altLang="ru-RU" sz="2800" dirty="0" err="1"/>
              <a:t>kuchlanish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tushuvi</a:t>
            </a:r>
            <a:r>
              <a:rPr lang="en-US" altLang="ru-RU" sz="2800" dirty="0"/>
              <a:t>  </a:t>
            </a:r>
            <a:br>
              <a:rPr lang="en-US" altLang="ru-RU" sz="2800" dirty="0"/>
            </a:br>
            <a:r>
              <a:rPr lang="en-US" altLang="ru-RU" sz="2800" dirty="0" err="1"/>
              <a:t>vahar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bir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elementdagi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tok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kuchi</a:t>
            </a:r>
            <a:r>
              <a:rPr lang="en-US" altLang="ru-RU" sz="2800" dirty="0"/>
              <a:t>  </a:t>
            </a:r>
            <a:r>
              <a:rPr lang="en-US" altLang="ru-RU" sz="2800" dirty="0" err="1"/>
              <a:t>topilsin</a:t>
            </a:r>
            <a:r>
              <a:rPr lang="en-US" altLang="ru-RU" sz="2800" dirty="0"/>
              <a:t/>
            </a:r>
            <a:br>
              <a:rPr lang="en-US" altLang="ru-RU" sz="2800" dirty="0"/>
            </a:br>
            <a:r>
              <a:rPr lang="en-US" altLang="ru-RU" sz="2800" dirty="0"/>
              <a:t> (34 -</a:t>
            </a:r>
            <a:r>
              <a:rPr lang="en-US" altLang="ru-RU" sz="2800" dirty="0" err="1"/>
              <a:t>rasm</a:t>
            </a:r>
            <a:r>
              <a:rPr lang="en-US" altLang="ru-RU" sz="2800" dirty="0"/>
              <a:t>).</a:t>
            </a:r>
            <a:r>
              <a:rPr lang="en-US" altLang="ru-RU" sz="2800" dirty="0" err="1"/>
              <a:t>Bunda</a:t>
            </a:r>
            <a:r>
              <a:rPr lang="en-US" altLang="ru-RU" sz="2800" dirty="0"/>
              <a:t> </a:t>
            </a:r>
            <a:r>
              <a:rPr lang="ru-RU" altLang="ru-RU" sz="2800" dirty="0"/>
              <a:t>е</a:t>
            </a:r>
            <a:r>
              <a:rPr lang="en-US" altLang="ru-RU" sz="2800" dirty="0"/>
              <a:t>1=8V,  r1=1  </a:t>
            </a:r>
            <a:r>
              <a:rPr lang="el-GR" altLang="ru-RU" sz="2800" dirty="0"/>
              <a:t>Ω, </a:t>
            </a:r>
            <a:r>
              <a:rPr lang="ru-RU" altLang="ru-RU" sz="2800" dirty="0"/>
              <a:t>е</a:t>
            </a:r>
            <a:r>
              <a:rPr lang="el-GR" altLang="ru-RU" sz="2800" dirty="0"/>
              <a:t>2=4  </a:t>
            </a:r>
            <a:r>
              <a:rPr lang="en-US" altLang="ru-RU" sz="2800" dirty="0"/>
              <a:t>V,</a:t>
            </a:r>
            <a:br>
              <a:rPr lang="en-US" altLang="ru-RU" sz="2800" dirty="0"/>
            </a:br>
            <a:r>
              <a:rPr lang="en-US" altLang="ru-RU" sz="2800" dirty="0"/>
              <a:t>r2=0.5  </a:t>
            </a:r>
            <a:r>
              <a:rPr lang="el-GR" altLang="ru-RU" sz="2800" dirty="0"/>
              <a:t>Ω  </a:t>
            </a:r>
            <a:r>
              <a:rPr lang="en-US" altLang="ru-RU" sz="2800" dirty="0" err="1"/>
              <a:t>va</a:t>
            </a:r>
            <a:r>
              <a:rPr lang="en-US" altLang="ru-RU" sz="2800" dirty="0"/>
              <a:t> R=50 </a:t>
            </a:r>
            <a:r>
              <a:rPr lang="el-GR" altLang="ru-RU" sz="2800" dirty="0"/>
              <a:t>Ω.</a:t>
            </a:r>
            <a:r>
              <a:rPr lang="en-US" altLang="ru-RU" sz="2800" dirty="0"/>
              <a:t/>
            </a:r>
            <a:br>
              <a:rPr lang="en-US" altLang="ru-RU" sz="2800" dirty="0"/>
            </a:br>
            <a:endParaRPr lang="ru-RU" sz="28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2218" y="2249487"/>
            <a:ext cx="7213600" cy="442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0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ru-RU" sz="2400" b="1" dirty="0">
                <a:solidFill>
                  <a:srgbClr val="FF0000"/>
                </a:solidFill>
              </a:rPr>
              <a:t>110-Masala</a:t>
            </a:r>
            <a:br>
              <a:rPr lang="en-US" altLang="ru-RU" sz="2400" b="1" dirty="0">
                <a:solidFill>
                  <a:srgbClr val="FF0000"/>
                </a:solidFill>
              </a:rPr>
            </a:br>
            <a:r>
              <a:rPr lang="en-US" altLang="ru-RU" sz="2400" b="1" dirty="0" err="1"/>
              <a:t>Tashqi</a:t>
            </a:r>
            <a:r>
              <a:rPr lang="en-US" altLang="ru-RU" sz="2400" b="1" dirty="0"/>
              <a:t>  </a:t>
            </a:r>
            <a:r>
              <a:rPr lang="en-US" altLang="ru-RU" sz="2400" b="1" dirty="0" err="1"/>
              <a:t>zanjirga</a:t>
            </a:r>
            <a:r>
              <a:rPr lang="en-US" altLang="ru-RU" sz="2400" b="1" dirty="0"/>
              <a:t>  I=5  A  </a:t>
            </a:r>
            <a:r>
              <a:rPr lang="en-US" altLang="ru-RU" sz="2400" b="1" dirty="0" err="1"/>
              <a:t>tok</a:t>
            </a:r>
            <a:r>
              <a:rPr lang="en-US" altLang="ru-RU" sz="2400" b="1" dirty="0"/>
              <a:t>  </a:t>
            </a:r>
            <a:r>
              <a:rPr lang="en-US" altLang="ru-RU" sz="2400" b="1" dirty="0" err="1"/>
              <a:t>berayotgan</a:t>
            </a:r>
            <a:r>
              <a:rPr lang="en-US" altLang="ru-RU" sz="2400" b="1" dirty="0"/>
              <a:t>  </a:t>
            </a:r>
            <a:r>
              <a:rPr lang="en-US" altLang="ru-RU" sz="2400" b="1" dirty="0" err="1"/>
              <a:t>akkumlyatorlar</a:t>
            </a:r>
            <a:r>
              <a:rPr lang="en-US" altLang="ru-RU" sz="2400" b="1" dirty="0"/>
              <a:t>  </a:t>
            </a:r>
            <a:br>
              <a:rPr lang="en-US" altLang="ru-RU" sz="2400" b="1" dirty="0"/>
            </a:br>
            <a:r>
              <a:rPr lang="en-US" altLang="ru-RU" sz="2400" b="1" dirty="0" err="1"/>
              <a:t>batareyasini</a:t>
            </a:r>
            <a:r>
              <a:rPr lang="en-US" altLang="ru-RU" sz="2400" b="1" dirty="0"/>
              <a:t>  </a:t>
            </a:r>
            <a:r>
              <a:rPr lang="en-US" altLang="ru-RU" sz="2400" b="1" dirty="0" err="1"/>
              <a:t>E.Yu.K</a:t>
            </a:r>
            <a:r>
              <a:rPr lang="en-US" altLang="ru-RU" sz="2400" b="1" dirty="0"/>
              <a:t>.   E=  2.15  V  </a:t>
            </a:r>
            <a:r>
              <a:rPr lang="en-US" altLang="ru-RU" sz="2400" b="1" dirty="0" err="1"/>
              <a:t>bo„lsa</a:t>
            </a:r>
            <a:r>
              <a:rPr lang="en-US" altLang="ru-RU" sz="2400" b="1" dirty="0"/>
              <a:t>,  </a:t>
            </a:r>
            <a:r>
              <a:rPr lang="en-US" altLang="ru-RU" sz="2400" b="1" dirty="0" err="1"/>
              <a:t>uning</a:t>
            </a:r>
            <a:r>
              <a:rPr lang="en-US" altLang="ru-RU" sz="2400" b="1" dirty="0"/>
              <a:t>  F.I.K  </a:t>
            </a:r>
            <a:br>
              <a:rPr lang="en-US" altLang="ru-RU" sz="2400" b="1" dirty="0"/>
            </a:br>
            <a:r>
              <a:rPr lang="en-US" altLang="ru-RU" sz="2400" b="1" dirty="0" err="1"/>
              <a:t>topilsin</a:t>
            </a:r>
            <a:r>
              <a:rPr lang="en-US" altLang="ru-RU" sz="2400" b="1" dirty="0"/>
              <a:t>.  </a:t>
            </a:r>
            <a:r>
              <a:rPr lang="en-US" altLang="ru-RU" sz="2400" b="1" dirty="0" err="1"/>
              <a:t>Akkumlyatorlar</a:t>
            </a:r>
            <a:r>
              <a:rPr lang="en-US" altLang="ru-RU" sz="2400" b="1" dirty="0"/>
              <a:t> </a:t>
            </a:r>
            <a:r>
              <a:rPr lang="en-US" altLang="ru-RU" sz="2400" b="1" dirty="0" err="1"/>
              <a:t>batareyasining</a:t>
            </a:r>
            <a:r>
              <a:rPr lang="en-US" altLang="ru-RU" sz="2400" b="1" dirty="0"/>
              <a:t>  </a:t>
            </a:r>
            <a:br>
              <a:rPr lang="en-US" altLang="ru-RU" sz="2400" b="1" dirty="0"/>
            </a:br>
            <a:r>
              <a:rPr lang="en-US" altLang="ru-RU" sz="2400" b="1" dirty="0" err="1"/>
              <a:t>ichki</a:t>
            </a:r>
            <a:r>
              <a:rPr lang="en-US" altLang="ru-RU" sz="2400" b="1" dirty="0"/>
              <a:t> </a:t>
            </a:r>
            <a:r>
              <a:rPr lang="en-US" altLang="ru-RU" sz="2400" b="1" dirty="0" err="1"/>
              <a:t>qarshiligi</a:t>
            </a:r>
            <a:r>
              <a:rPr lang="en-US" altLang="ru-RU" sz="2400" b="1" dirty="0"/>
              <a:t>  r =0.18 </a:t>
            </a:r>
            <a:r>
              <a:rPr lang="el-GR" altLang="ru-RU" sz="2400" b="1" dirty="0"/>
              <a:t>Ω.</a:t>
            </a:r>
            <a:r>
              <a:rPr lang="en-US" altLang="ru-RU" sz="2400" b="1" dirty="0">
                <a:solidFill>
                  <a:srgbClr val="FF0000"/>
                </a:solidFill>
              </a:rPr>
              <a:t>.</a:t>
            </a:r>
            <a:br>
              <a:rPr lang="en-US" altLang="ru-RU" sz="2400" b="1" dirty="0">
                <a:solidFill>
                  <a:srgbClr val="FF0000"/>
                </a:solidFill>
              </a:rPr>
            </a:br>
            <a:endParaRPr lang="ru-RU" sz="2400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1164" y="2249487"/>
            <a:ext cx="8543636" cy="428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55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</a:t>
            </a:r>
            <a:r>
              <a:rPr lang="en-US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E’tiboringiz</a:t>
            </a:r>
            <a:r>
              <a:rPr lang="en-US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uchun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rahmat</a:t>
            </a:r>
            <a:r>
              <a:rPr 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bg1">
                    <a:lumMod val="65000"/>
                    <a:lumOff val="35000"/>
                  </a:schemeClr>
                </a:solidFill>
              </a:rPr>
              <a:t>!!!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99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овое поле 3"/>
          <p:cNvSpPr txBox="1">
            <a:spLocks noGrp="1"/>
          </p:cNvSpPr>
          <p:nvPr>
            <p:ph type="title"/>
          </p:nvPr>
        </p:nvSpPr>
        <p:spPr>
          <a:xfrm>
            <a:off x="1141413" y="813038"/>
            <a:ext cx="9905998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ru-RU" sz="2400" dirty="0">
                <a:solidFill>
                  <a:srgbClr val="FF0000"/>
                </a:solidFill>
                <a:sym typeface="+mn-ea"/>
              </a:rPr>
              <a:t>3-masala </a:t>
            </a:r>
            <a:r>
              <a:rPr lang="en-US" altLang="ru-RU" sz="1600" dirty="0" err="1">
                <a:sym typeface="+mn-ea"/>
              </a:rPr>
              <a:t>Massalari</a:t>
            </a:r>
            <a:r>
              <a:rPr lang="en-US" altLang="ru-RU" sz="1600" dirty="0">
                <a:sym typeface="+mn-ea"/>
              </a:rPr>
              <a:t>  m1=m2=1  g </a:t>
            </a:r>
          </a:p>
          <a:p>
            <a:r>
              <a:rPr lang="en-US" altLang="ru-RU" sz="1600" dirty="0">
                <a:sym typeface="+mn-ea"/>
              </a:rPr>
              <a:t> </a:t>
            </a:r>
            <a:r>
              <a:rPr lang="en-US" altLang="ru-RU" sz="1600" dirty="0" err="1">
                <a:sym typeface="+mn-ea"/>
              </a:rPr>
              <a:t>bo„lgan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sharlarning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o„zaro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bir-birini</a:t>
            </a:r>
            <a:r>
              <a:rPr lang="en-US" altLang="ru-RU" sz="1600" dirty="0">
                <a:sym typeface="+mn-ea"/>
              </a:rPr>
              <a:t> </a:t>
            </a:r>
          </a:p>
          <a:p>
            <a:r>
              <a:rPr lang="en-US" altLang="ru-RU" sz="1600" dirty="0" err="1">
                <a:sym typeface="+mn-ea"/>
              </a:rPr>
              <a:t>itarish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kuchi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bilan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gravitatsion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tortishuv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kuchi</a:t>
            </a:r>
            <a:r>
              <a:rPr lang="en-US" altLang="ru-RU" sz="1600" dirty="0">
                <a:sym typeface="+mn-ea"/>
              </a:rPr>
              <a:t>  </a:t>
            </a:r>
          </a:p>
          <a:p>
            <a:r>
              <a:rPr lang="en-US" altLang="ru-RU" sz="1600" dirty="0" err="1">
                <a:sym typeface="+mn-ea"/>
              </a:rPr>
              <a:t>bir</a:t>
            </a:r>
            <a:r>
              <a:rPr lang="en-US" altLang="ru-RU" sz="1600" dirty="0">
                <a:sym typeface="+mn-ea"/>
              </a:rPr>
              <a:t> -</a:t>
            </a:r>
            <a:r>
              <a:rPr lang="en-US" altLang="ru-RU" sz="1600" dirty="0" err="1">
                <a:sym typeface="+mn-ea"/>
              </a:rPr>
              <a:t>biriga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teng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 smtClean="0">
                <a:sym typeface="+mn-ea"/>
              </a:rPr>
              <a:t>bo’lishi</a:t>
            </a:r>
            <a:r>
              <a:rPr lang="en-US" altLang="ru-RU" sz="1600" dirty="0" smtClean="0">
                <a:sym typeface="+mn-ea"/>
              </a:rPr>
              <a:t> </a:t>
            </a:r>
            <a:r>
              <a:rPr lang="en-US" altLang="ru-RU" sz="1600" dirty="0" err="1">
                <a:sym typeface="+mn-ea"/>
              </a:rPr>
              <a:t>uchun</a:t>
            </a:r>
            <a:r>
              <a:rPr lang="en-US" altLang="ru-RU" sz="1600" dirty="0">
                <a:sym typeface="+mn-ea"/>
              </a:rPr>
              <a:t> </a:t>
            </a:r>
            <a:r>
              <a:rPr lang="en-US" altLang="ru-RU" sz="1600" dirty="0" err="1">
                <a:sym typeface="+mn-ea"/>
              </a:rPr>
              <a:t>sharlarga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qanday</a:t>
            </a:r>
            <a:r>
              <a:rPr lang="en-US" altLang="ru-RU" sz="1600" dirty="0">
                <a:sym typeface="+mn-ea"/>
              </a:rPr>
              <a:t>   </a:t>
            </a:r>
            <a:r>
              <a:rPr lang="en-US" altLang="ru-RU" sz="1600" dirty="0" err="1">
                <a:sym typeface="+mn-ea"/>
              </a:rPr>
              <a:t>zaryad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>
                <a:sym typeface="+mn-ea"/>
              </a:rPr>
              <a:t>berish</a:t>
            </a:r>
            <a:r>
              <a:rPr lang="en-US" altLang="ru-RU" sz="1600" dirty="0">
                <a:sym typeface="+mn-ea"/>
              </a:rPr>
              <a:t>  </a:t>
            </a:r>
            <a:r>
              <a:rPr lang="en-US" altLang="ru-RU" sz="1600" dirty="0" err="1" smtClean="0">
                <a:sym typeface="+mn-ea"/>
              </a:rPr>
              <a:t>kerak</a:t>
            </a:r>
            <a:r>
              <a:rPr lang="en-US" altLang="ru-RU" sz="1600" dirty="0" smtClean="0">
                <a:sym typeface="+mn-ea"/>
              </a:rPr>
              <a:t> ?</a:t>
            </a:r>
            <a:endParaRPr lang="en-US" altLang="ru-RU" sz="1200" dirty="0">
              <a:sym typeface="+mn-ea"/>
            </a:endParaRPr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2874" y="2068945"/>
            <a:ext cx="10012218" cy="448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9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77091"/>
            <a:ext cx="9905998" cy="1819997"/>
          </a:xfrm>
        </p:spPr>
        <p:txBody>
          <a:bodyPr>
            <a:noAutofit/>
          </a:bodyPr>
          <a:lstStyle/>
          <a:p>
            <a:r>
              <a:rPr lang="en-US" altLang="ru-RU" sz="2400" i="1" dirty="0">
                <a:solidFill>
                  <a:srgbClr val="FF0000"/>
                </a:solidFill>
              </a:rPr>
              <a:t>53-MASALA </a:t>
            </a:r>
            <a:r>
              <a:rPr lang="en-US" altLang="ru-RU" sz="2400" i="1" dirty="0" err="1"/>
              <a:t>Zaryadlangan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juda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uzun</a:t>
            </a:r>
            <a:r>
              <a:rPr lang="en-US" altLang="ru-RU" sz="2400" i="1" dirty="0"/>
              <a:t>  sim  </a:t>
            </a:r>
            <a:r>
              <a:rPr lang="en-US" altLang="ru-RU" sz="2400" i="1" dirty="0" err="1"/>
              <a:t>o„zidan</a:t>
            </a:r>
            <a:r>
              <a:rPr lang="en-US" altLang="ru-RU" sz="2400" i="1" dirty="0"/>
              <a:t>  r=5cm </a:t>
            </a:r>
            <a:br>
              <a:rPr lang="en-US" altLang="ru-RU" sz="2400" i="1" dirty="0"/>
            </a:br>
            <a:r>
              <a:rPr lang="en-US" altLang="ru-RU" sz="2400" i="1" dirty="0"/>
              <a:t> </a:t>
            </a:r>
            <a:r>
              <a:rPr lang="en-US" altLang="ru-RU" sz="2400" i="1" dirty="0" err="1"/>
              <a:t>masofada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xosil</a:t>
            </a:r>
            <a:r>
              <a:rPr lang="en-US" altLang="ru-RU" sz="2400" i="1" dirty="0"/>
              <a:t> </a:t>
            </a:r>
            <a:r>
              <a:rPr lang="en-US" altLang="ru-RU" sz="2400" i="1" dirty="0" err="1"/>
              <a:t>qilgan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maydon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kuchlanganligi</a:t>
            </a:r>
            <a:r>
              <a:rPr lang="en-US" altLang="ru-RU" sz="2400" i="1" dirty="0"/>
              <a:t> </a:t>
            </a:r>
            <a:r>
              <a:rPr lang="en-US" altLang="ru-RU" sz="2400" i="1" dirty="0" smtClean="0"/>
              <a:t/>
            </a:r>
            <a:br>
              <a:rPr lang="en-US" altLang="ru-RU" sz="2400" i="1" dirty="0" smtClean="0"/>
            </a:br>
            <a:r>
              <a:rPr lang="en-US" altLang="ru-RU" sz="2400" i="1" dirty="0" smtClean="0"/>
              <a:t> </a:t>
            </a:r>
            <a:r>
              <a:rPr lang="en-US" altLang="ru-RU" sz="2400" i="1" dirty="0"/>
              <a:t>E=1.2  V/cm  </a:t>
            </a:r>
            <a:r>
              <a:rPr lang="en-US" altLang="ru-RU" sz="2400" i="1" dirty="0" err="1"/>
              <a:t>ga</a:t>
            </a:r>
            <a:r>
              <a:rPr lang="en-US" altLang="ru-RU" sz="2400" i="1" dirty="0"/>
              <a:t> </a:t>
            </a:r>
            <a:r>
              <a:rPr lang="en-US" altLang="ru-RU" sz="2400" i="1" dirty="0" smtClean="0"/>
              <a:t> </a:t>
            </a:r>
            <a:r>
              <a:rPr lang="en-US" altLang="ru-RU" sz="2400" i="1" dirty="0" err="1" smtClean="0"/>
              <a:t>teng</a:t>
            </a:r>
            <a:r>
              <a:rPr lang="en-US" altLang="ru-RU" sz="2400" i="1" dirty="0"/>
              <a:t>.  </a:t>
            </a:r>
            <a:r>
              <a:rPr lang="en-US" altLang="ru-RU" sz="2400" i="1" dirty="0" err="1"/>
              <a:t>Simning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chiziqli</a:t>
            </a:r>
            <a:r>
              <a:rPr lang="en-US" altLang="ru-RU" sz="2400" i="1" dirty="0"/>
              <a:t> </a:t>
            </a:r>
            <a:br>
              <a:rPr lang="en-US" altLang="ru-RU" sz="2400" i="1" dirty="0"/>
            </a:br>
            <a:r>
              <a:rPr lang="en-US" altLang="ru-RU" sz="2400" i="1" dirty="0" err="1"/>
              <a:t>zaryad</a:t>
            </a:r>
            <a:r>
              <a:rPr lang="en-US" altLang="ru-RU" sz="2400" i="1" dirty="0"/>
              <a:t>  </a:t>
            </a:r>
            <a:r>
              <a:rPr lang="en-US" altLang="ru-RU" sz="2400" i="1" dirty="0" err="1"/>
              <a:t>zichligi</a:t>
            </a:r>
            <a:r>
              <a:rPr lang="en-US" altLang="ru-RU" sz="2400" i="1" dirty="0"/>
              <a:t> </a:t>
            </a:r>
            <a:r>
              <a:rPr lang="en-US" altLang="ru-RU" sz="2400" i="1" dirty="0" err="1" smtClean="0"/>
              <a:t>topilsin</a:t>
            </a:r>
            <a:r>
              <a:rPr lang="ru-RU" sz="2400" i="1" dirty="0"/>
              <a:t>.</a:t>
            </a:r>
            <a:endParaRPr lang="ru-RU" sz="2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982" y="1958109"/>
            <a:ext cx="9615053" cy="453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9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785090"/>
            <a:ext cx="9905998" cy="1311997"/>
          </a:xfrm>
        </p:spPr>
        <p:txBody>
          <a:bodyPr>
            <a:normAutofit fontScale="90000"/>
          </a:bodyPr>
          <a:lstStyle/>
          <a:p>
            <a:r>
              <a:rPr lang="en-US" altLang="ru-RU" sz="2200" dirty="0">
                <a:solidFill>
                  <a:srgbClr val="FF0000"/>
                </a:solidFill>
              </a:rPr>
              <a:t>103-MASALA</a:t>
            </a:r>
            <a:br>
              <a:rPr lang="en-US" altLang="ru-RU" sz="2200" dirty="0">
                <a:solidFill>
                  <a:srgbClr val="FF0000"/>
                </a:solidFill>
              </a:rPr>
            </a:br>
            <a:r>
              <a:rPr lang="en-US" altLang="ru-RU" sz="2200" dirty="0" err="1"/>
              <a:t>Bir-biridan</a:t>
            </a:r>
            <a:r>
              <a:rPr lang="en-US" altLang="ru-RU" sz="2200" dirty="0"/>
              <a:t>  r1=0.03  m  </a:t>
            </a:r>
            <a:r>
              <a:rPr lang="en-US" altLang="ru-RU" sz="2200" dirty="0" err="1"/>
              <a:t>masofada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turgan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zaryadlari</a:t>
            </a:r>
            <a:r>
              <a:rPr lang="en-US" altLang="ru-RU" sz="2200" dirty="0"/>
              <a:t> </a:t>
            </a:r>
            <a:br>
              <a:rPr lang="en-US" altLang="ru-RU" sz="2200" dirty="0"/>
            </a:br>
            <a:r>
              <a:rPr lang="en-US" altLang="ru-RU" sz="2200" dirty="0"/>
              <a:t> q1=10-10C </a:t>
            </a:r>
            <a:r>
              <a:rPr lang="en-US" altLang="ru-RU" sz="2200" dirty="0" err="1"/>
              <a:t>va</a:t>
            </a:r>
            <a:r>
              <a:rPr lang="en-US" altLang="ru-RU" sz="2200" dirty="0"/>
              <a:t>  q2=10-9C    </a:t>
            </a:r>
            <a:r>
              <a:rPr lang="en-US" altLang="ru-RU" sz="2200" dirty="0" err="1"/>
              <a:t>bo„lgan</a:t>
            </a:r>
            <a:r>
              <a:rPr lang="en-US" altLang="ru-RU" sz="2200" dirty="0"/>
              <a:t> </a:t>
            </a:r>
            <a:r>
              <a:rPr lang="en-US" altLang="ru-RU" sz="2200" dirty="0" err="1"/>
              <a:t>sharchalarni</a:t>
            </a:r>
            <a:r>
              <a:rPr lang="en-US" altLang="ru-RU" sz="2200" dirty="0"/>
              <a:t>  r2=0.02  </a:t>
            </a:r>
            <a:br>
              <a:rPr lang="en-US" altLang="ru-RU" sz="2200" dirty="0"/>
            </a:br>
            <a:r>
              <a:rPr lang="en-US" altLang="ru-RU" sz="2200" dirty="0"/>
              <a:t>m  </a:t>
            </a:r>
            <a:r>
              <a:rPr lang="en-US" altLang="ru-RU" sz="2200" dirty="0" err="1"/>
              <a:t>masofaga</a:t>
            </a:r>
            <a:r>
              <a:rPr lang="en-US" altLang="ru-RU" sz="2200" dirty="0"/>
              <a:t> </a:t>
            </a:r>
            <a:r>
              <a:rPr lang="en-US" altLang="ru-RU" sz="2200" dirty="0" err="1"/>
              <a:t>keltirish</a:t>
            </a:r>
            <a:r>
              <a:rPr lang="en-US" altLang="ru-RU" sz="2200" dirty="0"/>
              <a:t> </a:t>
            </a:r>
            <a:r>
              <a:rPr lang="en-US" altLang="ru-RU" sz="2200" dirty="0" err="1"/>
              <a:t>uchun</a:t>
            </a:r>
            <a:r>
              <a:rPr lang="en-US" altLang="ru-RU" sz="2200" dirty="0"/>
              <a:t> </a:t>
            </a:r>
            <a:r>
              <a:rPr lang="en-US" altLang="ru-RU" sz="2200" dirty="0" err="1"/>
              <a:t>qancha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ish</a:t>
            </a:r>
            <a:r>
              <a:rPr lang="en-US" altLang="ru-RU" sz="2200" dirty="0"/>
              <a:t> </a:t>
            </a:r>
            <a:r>
              <a:rPr lang="en-US" altLang="ru-RU" sz="2200" dirty="0" err="1"/>
              <a:t>bajarish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kerak</a:t>
            </a:r>
            <a:r>
              <a:rPr lang="en-US" altLang="ru-RU" sz="2200" dirty="0"/>
              <a:t>?</a:t>
            </a:r>
            <a:r>
              <a:rPr lang="en-US" altLang="ru-RU" sz="2200" dirty="0">
                <a:solidFill>
                  <a:srgbClr val="FF0000"/>
                </a:solidFill>
              </a:rPr>
              <a:t/>
            </a:r>
            <a:br>
              <a:rPr lang="en-US" altLang="ru-RU" sz="2200" dirty="0">
                <a:solidFill>
                  <a:srgbClr val="FF0000"/>
                </a:solidFill>
              </a:rPr>
            </a:br>
            <a:r>
              <a:rPr lang="ru-RU" sz="4800" dirty="0"/>
              <a:t/>
            </a:r>
            <a:br>
              <a:rPr lang="ru-RU" sz="4800" dirty="0"/>
            </a:b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1563" y="1773238"/>
            <a:ext cx="9735847" cy="487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1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321118"/>
          </a:xfrm>
        </p:spPr>
        <p:txBody>
          <a:bodyPr>
            <a:normAutofit fontScale="90000"/>
          </a:bodyPr>
          <a:lstStyle/>
          <a:p>
            <a:r>
              <a:rPr lang="en-US" altLang="ru-RU" sz="2700" b="1" dirty="0">
                <a:solidFill>
                  <a:srgbClr val="FF0000"/>
                </a:solidFill>
              </a:rPr>
              <a:t>147-MASALA</a:t>
            </a:r>
            <a:r>
              <a:rPr lang="en-US" altLang="ru-RU" sz="6000" b="1" dirty="0">
                <a:solidFill>
                  <a:srgbClr val="FF0000"/>
                </a:solidFill>
              </a:rPr>
              <a:t/>
            </a:r>
            <a:br>
              <a:rPr lang="en-US" altLang="ru-RU" sz="6000" b="1" dirty="0">
                <a:solidFill>
                  <a:srgbClr val="FF0000"/>
                </a:solidFill>
              </a:rPr>
            </a:br>
            <a:r>
              <a:rPr lang="en-US" altLang="ru-RU" dirty="0"/>
              <a:t> </a:t>
            </a:r>
            <a:r>
              <a:rPr lang="en-US" altLang="ru-RU" sz="2200" dirty="0" err="1"/>
              <a:t>Zaryadi</a:t>
            </a:r>
            <a:r>
              <a:rPr lang="en-US" altLang="ru-RU" sz="2200" dirty="0"/>
              <a:t>  q=12.2∙10-9C  </a:t>
            </a:r>
            <a:r>
              <a:rPr lang="en-US" altLang="ru-RU" sz="2200" dirty="0" err="1"/>
              <a:t>bo„lgan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zarrachani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zaryadlangan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teki</a:t>
            </a:r>
            <a:r>
              <a:rPr lang="en-US" altLang="ru-RU" sz="2200" dirty="0"/>
              <a:t> </a:t>
            </a:r>
            <a:r>
              <a:rPr lang="en-US" altLang="ru-RU" sz="2200" dirty="0" err="1"/>
              <a:t>slik</a:t>
            </a:r>
            <a:r>
              <a:rPr lang="en-US" altLang="ru-RU" sz="2200" dirty="0"/>
              <a:t>  </a:t>
            </a:r>
            <a:br>
              <a:rPr lang="en-US" altLang="ru-RU" sz="2200" dirty="0"/>
            </a:br>
            <a:r>
              <a:rPr lang="en-US" altLang="ru-RU" sz="2200" dirty="0"/>
              <a:t>(</a:t>
            </a:r>
            <a:r>
              <a:rPr lang="en-US" altLang="ru-RU" sz="2200" dirty="0" err="1"/>
              <a:t>yuzasi</a:t>
            </a:r>
            <a:r>
              <a:rPr lang="en-US" altLang="ru-RU" sz="2200" dirty="0"/>
              <a:t>  S=2  m2 </a:t>
            </a:r>
            <a:r>
              <a:rPr lang="en-US" altLang="ru-RU" sz="2200" dirty="0" err="1"/>
              <a:t>va</a:t>
            </a:r>
            <a:r>
              <a:rPr lang="en-US" altLang="ru-RU" sz="2200" dirty="0"/>
              <a:t> </a:t>
            </a:r>
            <a:r>
              <a:rPr lang="en-US" altLang="ru-RU" sz="2200" dirty="0" err="1"/>
              <a:t>zaryadining</a:t>
            </a:r>
            <a:r>
              <a:rPr lang="en-US" altLang="ru-RU" sz="2200" dirty="0"/>
              <a:t> </a:t>
            </a:r>
            <a:r>
              <a:rPr lang="en-US" altLang="ru-RU" sz="2200" dirty="0" err="1"/>
              <a:t>sirt</a:t>
            </a:r>
            <a:r>
              <a:rPr lang="en-US" altLang="ru-RU" sz="2200" dirty="0"/>
              <a:t> </a:t>
            </a:r>
            <a:r>
              <a:rPr lang="en-US" altLang="ru-RU" sz="2200" dirty="0" err="1"/>
              <a:t>zichligi</a:t>
            </a:r>
            <a:r>
              <a:rPr lang="en-US" altLang="ru-RU" sz="2200" dirty="0"/>
              <a:t> =10-5C/m2)  </a:t>
            </a:r>
            <a:r>
              <a:rPr lang="en-US" altLang="ru-RU" sz="2200" dirty="0" err="1"/>
              <a:t>o„ziga</a:t>
            </a:r>
            <a:r>
              <a:rPr lang="en-US" altLang="ru-RU" sz="2200" dirty="0"/>
              <a:t> </a:t>
            </a:r>
            <a:r>
              <a:rPr lang="en-US" altLang="ru-RU" sz="2200" dirty="0" err="1"/>
              <a:t>tortadi</a:t>
            </a:r>
            <a:r>
              <a:rPr lang="en-US" altLang="ru-RU" sz="2200" dirty="0"/>
              <a:t>.  </a:t>
            </a:r>
            <a:r>
              <a:rPr lang="en-US" altLang="ru-RU" sz="2200" dirty="0" err="1"/>
              <a:t>Tortishuv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jarayonida</a:t>
            </a:r>
            <a:r>
              <a:rPr lang="en-US" altLang="ru-RU" sz="2200" dirty="0"/>
              <a:t>  A=56∙10 -5 J    </a:t>
            </a:r>
            <a:r>
              <a:rPr lang="en-US" altLang="ru-RU" sz="2200" dirty="0" err="1"/>
              <a:t>ish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bajarilgan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bo„lsa</a:t>
            </a:r>
            <a:r>
              <a:rPr lang="en-US" altLang="ru-RU" sz="2200" dirty="0"/>
              <a:t>,  </a:t>
            </a:r>
            <a:r>
              <a:rPr lang="en-US" altLang="ru-RU" sz="2200" dirty="0" err="1"/>
              <a:t>zarracha</a:t>
            </a:r>
            <a:r>
              <a:rPr lang="en-US" altLang="ru-RU" sz="2200" dirty="0"/>
              <a:t> </a:t>
            </a:r>
            <a:br>
              <a:rPr lang="en-US" altLang="ru-RU" sz="2200" dirty="0"/>
            </a:br>
            <a:r>
              <a:rPr lang="en-US" altLang="ru-RU" sz="2200" dirty="0" err="1"/>
              <a:t>qancha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masofani</a:t>
            </a:r>
            <a:r>
              <a:rPr lang="en-US" altLang="ru-RU" sz="2200" dirty="0"/>
              <a:t> </a:t>
            </a:r>
            <a:r>
              <a:rPr lang="en-US" altLang="ru-RU" sz="2200" dirty="0" err="1"/>
              <a:t>bosib</a:t>
            </a:r>
            <a:r>
              <a:rPr lang="en-US" altLang="ru-RU" sz="2200" dirty="0"/>
              <a:t>  </a:t>
            </a:r>
            <a:r>
              <a:rPr lang="en-US" altLang="ru-RU" sz="2200" dirty="0" err="1" smtClean="0"/>
              <a:t>o’tadi</a:t>
            </a:r>
            <a:r>
              <a:rPr lang="en-US" altLang="ru-RU" sz="2200" dirty="0"/>
              <a:t>?</a:t>
            </a:r>
            <a:br>
              <a:rPr lang="en-US" altLang="ru-RU" sz="2200" dirty="0"/>
            </a:br>
            <a:endParaRPr lang="ru-RU" sz="22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7267" y="2050761"/>
            <a:ext cx="9332623" cy="452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Заголовок 1"/>
              <p:cNvSpPr>
                <a:spLocks noGrp="1"/>
              </p:cNvSpPr>
              <p:nvPr>
                <p:ph type="title"/>
              </p:nvPr>
            </p:nvSpPr>
            <p:spPr>
              <a:xfrm>
                <a:off x="1270722" y="655463"/>
                <a:ext cx="9905998" cy="1478570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altLang="ru-RU" sz="2700" dirty="0">
                    <a:solidFill>
                      <a:srgbClr val="FF0000"/>
                    </a:solidFill>
                  </a:rPr>
                  <a:t>3-Masala.</a:t>
                </a:r>
                <a:br>
                  <a:rPr lang="en-US" altLang="ru-RU" sz="2700" dirty="0">
                    <a:solidFill>
                      <a:srgbClr val="FF0000"/>
                    </a:solidFill>
                  </a:rPr>
                </a:br>
                <a:r>
                  <a:rPr lang="en-US" altLang="ru-RU" sz="2700" dirty="0" err="1"/>
                  <a:t>Sharcha</a:t>
                </a:r>
                <a:r>
                  <a:rPr lang="en-US" altLang="ru-RU" sz="2700" dirty="0"/>
                  <a:t>  </a:t>
                </a:r>
                <a14:m>
                  <m:oMath xmlns:m="http://schemas.openxmlformats.org/officeDocument/2006/math">
                    <m:r>
                      <a:rPr lang="el-GR" altLang="ru-RU" sz="2700" i="1" smtClean="0">
                        <a:latin typeface="Cambria Math" panose="02040503050406030204" pitchFamily="18" charset="0"/>
                      </a:rPr>
                      <m:t>𝜑</m:t>
                    </m:r>
                  </m:oMath>
                </a14:m>
                <a:r>
                  <a:rPr lang="el-GR" altLang="ru-RU" sz="2700" dirty="0" smtClean="0"/>
                  <a:t>=</a:t>
                </a:r>
                <a:r>
                  <a:rPr lang="el-GR" altLang="ru-RU" sz="2700" dirty="0"/>
                  <a:t>800  </a:t>
                </a:r>
                <a:r>
                  <a:rPr lang="en-US" altLang="ru-RU" sz="2700" dirty="0"/>
                  <a:t>V  </a:t>
                </a:r>
                <a:r>
                  <a:rPr lang="en-US" altLang="ru-RU" sz="2700" dirty="0" err="1"/>
                  <a:t>potensialgacha</a:t>
                </a:r>
                <a:r>
                  <a:rPr lang="en-US" altLang="ru-RU" sz="2700" dirty="0"/>
                  <a:t>  </a:t>
                </a:r>
                <a:r>
                  <a:rPr lang="en-US" altLang="ru-RU" sz="2700" dirty="0" err="1"/>
                  <a:t>zaryadlangan</a:t>
                </a:r>
                <a:r>
                  <a:rPr lang="en-US" altLang="ru-RU" sz="2700" dirty="0"/>
                  <a:t>.  </a:t>
                </a:r>
                <a:br>
                  <a:rPr lang="en-US" altLang="ru-RU" sz="2700" dirty="0"/>
                </a:br>
                <a:r>
                  <a:rPr lang="en-US" altLang="ru-RU" sz="2700" dirty="0" err="1"/>
                  <a:t>Sharchadagi</a:t>
                </a:r>
                <a:r>
                  <a:rPr lang="en-US" altLang="ru-RU" sz="2700" dirty="0"/>
                  <a:t>  </a:t>
                </a:r>
                <a:r>
                  <a:rPr lang="en-US" altLang="ru-RU" sz="2700" dirty="0" err="1"/>
                  <a:t>zaryadning</a:t>
                </a:r>
                <a:r>
                  <a:rPr lang="en-US" altLang="ru-RU" sz="2700" dirty="0"/>
                  <a:t>  </a:t>
                </a:r>
                <a:r>
                  <a:rPr lang="en-US" altLang="ru-RU" sz="2700" dirty="0" err="1"/>
                  <a:t>sirt</a:t>
                </a:r>
                <a:r>
                  <a:rPr lang="en-US" altLang="ru-RU" sz="2700" dirty="0"/>
                  <a:t> </a:t>
                </a:r>
                <a:r>
                  <a:rPr lang="en-US" altLang="ru-RU" sz="2700" dirty="0" err="1"/>
                  <a:t>zichligi</a:t>
                </a:r>
                <a:r>
                  <a:rPr lang="en-US" altLang="ru-RU" sz="2700" dirty="0"/>
                  <a:t>  </a:t>
                </a:r>
                <a:br>
                  <a:rPr lang="en-US" altLang="ru-RU" sz="2700" dirty="0"/>
                </a:br>
                <a:r>
                  <a:rPr lang="el-GR" altLang="ru-RU" sz="2700" dirty="0"/>
                  <a:t>σ=0.3∙10-5</a:t>
                </a:r>
                <a:r>
                  <a:rPr lang="en-US" altLang="ru-RU" sz="2700" dirty="0"/>
                  <a:t>C/m2</a:t>
                </a:r>
                <a:r>
                  <a:rPr lang="en-US" altLang="ru-RU" sz="2700" dirty="0" smtClean="0"/>
                  <a:t>, </a:t>
                </a:r>
                <a:r>
                  <a:rPr lang="en-US" altLang="ru-RU" sz="2700" dirty="0" err="1" smtClean="0"/>
                  <a:t>Sharni</a:t>
                </a:r>
                <a:r>
                  <a:rPr lang="en-US" altLang="ru-RU" sz="2700" dirty="0" smtClean="0"/>
                  <a:t>  </a:t>
                </a:r>
                <a:r>
                  <a:rPr lang="en-US" altLang="ru-RU" sz="2700" dirty="0" err="1"/>
                  <a:t>radiusi</a:t>
                </a:r>
                <a:r>
                  <a:rPr lang="en-US" altLang="ru-RU" sz="2700" dirty="0"/>
                  <a:t>  R </a:t>
                </a:r>
                <a:r>
                  <a:rPr lang="en-US" altLang="ru-RU" sz="2700" dirty="0" err="1"/>
                  <a:t>topilsin</a:t>
                </a:r>
                <a:r>
                  <a:rPr lang="en-US" altLang="ru-RU" sz="2700" dirty="0"/>
                  <a:t> </a:t>
                </a:r>
                <a:r>
                  <a:rPr lang="en-US" altLang="ru-RU" sz="4400" dirty="0">
                    <a:solidFill>
                      <a:srgbClr val="FF0000"/>
                    </a:solidFill>
                  </a:rPr>
                  <a:t>.</a:t>
                </a:r>
                <a:r>
                  <a:rPr lang="en-US" altLang="ru-RU" sz="4400" dirty="0"/>
                  <a:t/>
                </a:r>
                <a:br>
                  <a:rPr lang="en-US" altLang="ru-RU" sz="4400" dirty="0"/>
                </a:br>
                <a:endParaRPr lang="ru-RU" dirty="0"/>
              </a:p>
            </p:txBody>
          </p:sp>
        </mc:Choice>
        <mc:Fallback xmlns="">
          <p:sp>
            <p:nvSpPr>
              <p:cNvPr id="2" name="Заголовок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70722" y="655463"/>
                <a:ext cx="9905998" cy="1478570"/>
              </a:xfrm>
              <a:blipFill>
                <a:blip r:embed="rId2"/>
                <a:stretch>
                  <a:fillRect l="-923" t="-26033" b="-785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02691" y="1995055"/>
            <a:ext cx="8636000" cy="473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Заголовок 1"/>
              <p:cNvSpPr>
                <a:spLocks noGrp="1"/>
              </p:cNvSpPr>
              <p:nvPr>
                <p:ph type="title"/>
              </p:nvPr>
            </p:nvSpPr>
            <p:spPr>
              <a:xfrm>
                <a:off x="1141413" y="267855"/>
                <a:ext cx="9905998" cy="1829233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altLang="ru-RU" sz="2700" dirty="0" smtClean="0">
                    <a:solidFill>
                      <a:srgbClr val="FF0000"/>
                    </a:solidFill>
                  </a:rPr>
                  <a:t>  </a:t>
                </a:r>
                <a:r>
                  <a:rPr lang="en-US" altLang="ru-RU" sz="2200" dirty="0" smtClean="0">
                    <a:solidFill>
                      <a:srgbClr val="FF0000"/>
                    </a:solidFill>
                  </a:rPr>
                  <a:t>53-Masala</a:t>
                </a:r>
                <a:r>
                  <a:rPr lang="en-US" altLang="ru-RU" sz="2200" dirty="0">
                    <a:solidFill>
                      <a:srgbClr val="FF0000"/>
                    </a:solidFill>
                  </a:rPr>
                  <a:t>.</a:t>
                </a:r>
                <a:r>
                  <a:rPr lang="en-US" altLang="ru-RU" sz="2700" dirty="0">
                    <a:solidFill>
                      <a:srgbClr val="FF0000"/>
                    </a:solidFill>
                  </a:rPr>
                  <a:t/>
                </a:r>
                <a:br>
                  <a:rPr lang="en-US" altLang="ru-RU" sz="2700" dirty="0">
                    <a:solidFill>
                      <a:srgbClr val="FF0000"/>
                    </a:solidFill>
                  </a:rPr>
                </a:br>
                <a:r>
                  <a:rPr lang="en-US" altLang="ru-RU" sz="2200" dirty="0" err="1"/>
                  <a:t>EYuK</a:t>
                </a:r>
                <a:r>
                  <a:rPr lang="en-US" altLang="ru-RU" sz="2200" dirty="0"/>
                  <a:t> </a:t>
                </a:r>
                <a:r>
                  <a:rPr lang="en-US" altLang="ru-RU" sz="2200" dirty="0" smtClean="0"/>
                  <a:t>u=100  </a:t>
                </a:r>
                <a:r>
                  <a:rPr lang="en-US" altLang="ru-RU" sz="2200" dirty="0"/>
                  <a:t>V  li  </a:t>
                </a:r>
                <a:r>
                  <a:rPr lang="en-US" altLang="ru-RU" sz="2200" dirty="0" err="1"/>
                  <a:t>elektr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manbaiga</a:t>
                </a:r>
                <a:r>
                  <a:rPr lang="en-US" altLang="ru-RU" sz="2200" dirty="0"/>
                  <a:t>  C1=0.1 </a:t>
                </a:r>
                <a14:m>
                  <m:oMath xmlns:m="http://schemas.openxmlformats.org/officeDocument/2006/math">
                    <m:r>
                      <a:rPr lang="en-US" altLang="ru-RU" sz="2200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altLang="ru-RU" sz="22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ru-RU" sz="2200" dirty="0" smtClean="0"/>
                  <a:t>F</a:t>
                </a:r>
                <a:r>
                  <a:rPr lang="en-US" altLang="ru-RU" sz="2200" dirty="0"/>
                  <a:t>,  C2=0.6  </a:t>
                </a:r>
                <a14:m>
                  <m:oMath xmlns:m="http://schemas.openxmlformats.org/officeDocument/2006/math">
                    <m:r>
                      <a:rPr lang="en-US" altLang="ru-RU" sz="220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ru-RU" sz="2200" dirty="0" smtClean="0"/>
                  <a:t>F</a:t>
                </a:r>
                <a:r>
                  <a:rPr lang="en-US" altLang="ru-RU" sz="2200" dirty="0"/>
                  <a:t>, </a:t>
                </a:r>
                <a:br>
                  <a:rPr lang="en-US" altLang="ru-RU" sz="2200" dirty="0"/>
                </a:br>
                <a:r>
                  <a:rPr lang="en-US" altLang="ru-RU" sz="2200" dirty="0"/>
                  <a:t>C3=0.15 </a:t>
                </a:r>
                <a14:m>
                  <m:oMath xmlns:m="http://schemas.openxmlformats.org/officeDocument/2006/math">
                    <m:r>
                      <a:rPr lang="en-US" altLang="ru-RU" sz="2200" i="1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ru-RU" sz="2200" dirty="0"/>
                  <a:t> </a:t>
                </a:r>
                <a:r>
                  <a:rPr lang="en-US" altLang="ru-RU" sz="2200" dirty="0" smtClean="0"/>
                  <a:t>F  </a:t>
                </a:r>
                <a:r>
                  <a:rPr lang="en-US" altLang="ru-RU" sz="2200" dirty="0" err="1"/>
                  <a:t>sig„imli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uchta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kondensator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ketma-ket</a:t>
                </a:r>
                <a:r>
                  <a:rPr lang="en-US" altLang="ru-RU" sz="2200" dirty="0"/>
                  <a:t>   </a:t>
                </a:r>
                <a:r>
                  <a:rPr lang="en-US" altLang="ru-RU" sz="2200" dirty="0" err="1"/>
                  <a:t>ulangan</a:t>
                </a:r>
                <a:r>
                  <a:rPr lang="en-US" altLang="ru-RU" sz="2200" dirty="0"/>
                  <a:t>.  </a:t>
                </a:r>
                <a:r>
                  <a:rPr lang="en-US" altLang="ru-RU" sz="2200" dirty="0" err="1"/>
                  <a:t>Kondensatorlarning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har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biridagi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zaryad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miqdori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va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plastinkalar</a:t>
                </a:r>
                <a:r>
                  <a:rPr lang="en-US" altLang="ru-RU" sz="2200" dirty="0"/>
                  <a:t> </a:t>
                </a:r>
                <a:br>
                  <a:rPr lang="en-US" altLang="ru-RU" sz="2200" dirty="0"/>
                </a:br>
                <a:r>
                  <a:rPr lang="en-US" altLang="ru-RU" sz="2200" dirty="0"/>
                  <a:t> </a:t>
                </a:r>
                <a:r>
                  <a:rPr lang="en-US" altLang="ru-RU" sz="2200" dirty="0" err="1"/>
                  <a:t>orasidagi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kuchlanishlar</a:t>
                </a:r>
                <a:r>
                  <a:rPr lang="en-US" altLang="ru-RU" sz="2200" dirty="0"/>
                  <a:t>  </a:t>
                </a:r>
                <a:r>
                  <a:rPr lang="en-US" altLang="ru-RU" sz="2200" dirty="0" err="1"/>
                  <a:t>aniqlansin</a:t>
                </a:r>
                <a:r>
                  <a:rPr lang="en-US" altLang="ru-RU" sz="2700" dirty="0"/>
                  <a:t>.</a:t>
                </a:r>
                <a:r>
                  <a:rPr lang="en-US" altLang="ru-RU" dirty="0"/>
                  <a:t/>
                </a:r>
                <a:br>
                  <a:rPr lang="en-US" altLang="ru-RU" dirty="0"/>
                </a:br>
                <a:r>
                  <a:rPr lang="ru-RU" altLang="en-US" sz="4000" dirty="0"/>
                  <a:t>.</a:t>
                </a:r>
              </a:p>
            </p:txBody>
          </p:sp>
        </mc:Choice>
        <mc:Fallback xmlns="">
          <p:sp>
            <p:nvSpPr>
              <p:cNvPr id="2" name="Заголовок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1413" y="267855"/>
                <a:ext cx="9905998" cy="1829233"/>
              </a:xfrm>
              <a:blipFill>
                <a:blip r:embed="rId2"/>
                <a:stretch>
                  <a:fillRect l="-1846" t="-7667" b="-19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2545" y="1828799"/>
            <a:ext cx="8442037" cy="495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1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ru-RU" sz="2200" dirty="0">
                <a:solidFill>
                  <a:srgbClr val="FF0000"/>
                </a:solidFill>
              </a:rPr>
              <a:t>88-Masala.</a:t>
            </a:r>
            <a:br>
              <a:rPr lang="en-US" altLang="ru-RU" sz="2200" dirty="0">
                <a:solidFill>
                  <a:srgbClr val="FF0000"/>
                </a:solidFill>
              </a:rPr>
            </a:br>
            <a:r>
              <a:rPr lang="en-US" altLang="ru-RU" sz="2200" dirty="0"/>
              <a:t> </a:t>
            </a:r>
            <a:r>
              <a:rPr lang="en-US" altLang="ru-RU" sz="2200" dirty="0" err="1"/>
              <a:t>Yassi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kondensator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qoplamalarini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yuzasi</a:t>
            </a:r>
            <a:r>
              <a:rPr lang="en-US" altLang="ru-RU" sz="2200" dirty="0"/>
              <a:t> </a:t>
            </a:r>
            <a:br>
              <a:rPr lang="en-US" altLang="ru-RU" sz="2200" dirty="0"/>
            </a:br>
            <a:r>
              <a:rPr lang="en-US" altLang="ru-RU" sz="2200" dirty="0"/>
              <a:t> S=300  cm2. </a:t>
            </a:r>
            <a:r>
              <a:rPr lang="en-US" altLang="ru-RU" sz="2200" dirty="0" err="1"/>
              <a:t>Kondensator</a:t>
            </a:r>
            <a:r>
              <a:rPr lang="en-US" altLang="ru-RU" sz="2200" dirty="0"/>
              <a:t>  U=1000  V  </a:t>
            </a:r>
            <a:r>
              <a:rPr lang="en-US" altLang="ru-RU" sz="2200" dirty="0" err="1"/>
              <a:t>gacha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zaryadlangan</a:t>
            </a:r>
            <a:r>
              <a:rPr lang="en-US" altLang="ru-RU" sz="2200" dirty="0"/>
              <a:t>,  </a:t>
            </a:r>
            <a:r>
              <a:rPr lang="en-US" altLang="ru-RU" sz="2200" dirty="0" err="1"/>
              <a:t>qoplamalar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orasidagi</a:t>
            </a:r>
            <a:r>
              <a:rPr lang="en-US" altLang="ru-RU" sz="2200" dirty="0"/>
              <a:t> </a:t>
            </a:r>
            <a:r>
              <a:rPr lang="en-US" altLang="ru-RU" sz="2200" dirty="0" smtClean="0"/>
              <a:t>, </a:t>
            </a:r>
            <a:r>
              <a:rPr lang="en-US" altLang="ru-RU" sz="2200" dirty="0" err="1" smtClean="0"/>
              <a:t>masofa</a:t>
            </a:r>
            <a:r>
              <a:rPr lang="en-US" altLang="ru-RU" sz="2200" dirty="0" smtClean="0"/>
              <a:t>  </a:t>
            </a:r>
            <a:r>
              <a:rPr lang="en-US" altLang="ru-RU" sz="2200" dirty="0"/>
              <a:t>d=4  cm.  </a:t>
            </a:r>
            <a:r>
              <a:rPr lang="en-US" altLang="ru-RU" sz="2200" dirty="0" err="1"/>
              <a:t>Kondensator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qoplamalari</a:t>
            </a:r>
            <a:r>
              <a:rPr lang="en-US" altLang="ru-RU" sz="2200" dirty="0"/>
              <a:t>  </a:t>
            </a:r>
            <a:br>
              <a:rPr lang="en-US" altLang="ru-RU" sz="2200" dirty="0"/>
            </a:br>
            <a:r>
              <a:rPr lang="en-US" altLang="ru-RU" sz="2200" dirty="0" err="1"/>
              <a:t>orasiga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dielektrik</a:t>
            </a:r>
            <a:r>
              <a:rPr lang="en-US" altLang="ru-RU" sz="2200" dirty="0"/>
              <a:t>  shisha </a:t>
            </a:r>
            <a:r>
              <a:rPr lang="en-US" altLang="ru-RU" sz="2200" dirty="0" err="1"/>
              <a:t>kiritilgan</a:t>
            </a:r>
            <a:r>
              <a:rPr lang="en-US" altLang="ru-RU" sz="2200" dirty="0"/>
              <a:t>.  </a:t>
            </a:r>
            <a:r>
              <a:rPr lang="en-US" altLang="ru-RU" sz="2200" dirty="0" err="1" smtClean="0"/>
              <a:t>Kondensator</a:t>
            </a:r>
            <a:r>
              <a:rPr lang="en-US" altLang="ru-RU" sz="2200" dirty="0" smtClean="0"/>
              <a:t>  </a:t>
            </a:r>
            <a:r>
              <a:rPr lang="en-US" altLang="ru-RU" sz="2200" dirty="0" err="1"/>
              <a:t>maydonining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energiyasi</a:t>
            </a:r>
            <a:r>
              <a:rPr lang="en-US" altLang="ru-RU" sz="2200" dirty="0"/>
              <a:t>  </a:t>
            </a:r>
            <a:r>
              <a:rPr lang="en-US" altLang="ru-RU" sz="2200" dirty="0" err="1"/>
              <a:t>va</a:t>
            </a:r>
            <a:r>
              <a:rPr lang="en-US" altLang="ru-RU" sz="2200" dirty="0"/>
              <a:t> </a:t>
            </a:r>
            <a:r>
              <a:rPr lang="en-US" altLang="ru-RU" sz="2200" dirty="0" err="1" smtClean="0"/>
              <a:t>energiya</a:t>
            </a:r>
            <a:r>
              <a:rPr lang="en-US" altLang="ru-RU" sz="2200" dirty="0" smtClean="0"/>
              <a:t>  </a:t>
            </a:r>
            <a:r>
              <a:rPr lang="en-US" altLang="ru-RU" sz="2200" dirty="0" err="1"/>
              <a:t>zichligi</a:t>
            </a:r>
            <a:r>
              <a:rPr lang="en-US" altLang="ru-RU" sz="2200" dirty="0"/>
              <a:t> </a:t>
            </a:r>
            <a:r>
              <a:rPr lang="en-US" altLang="ru-RU" sz="2200" dirty="0" err="1"/>
              <a:t>topilsin</a:t>
            </a:r>
            <a:r>
              <a:rPr lang="en-US" altLang="ru-RU" sz="2200" dirty="0"/>
              <a:t>.</a:t>
            </a:r>
            <a:r>
              <a:rPr lang="en-US" altLang="ru-RU" dirty="0"/>
              <a:t/>
            </a:r>
            <a:br>
              <a:rPr lang="en-US" altLang="ru-RU" dirty="0"/>
            </a:b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568" y="2097089"/>
            <a:ext cx="9327688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8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Заголовок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altLang="ru-RU" sz="2000" b="1" dirty="0">
                    <a:solidFill>
                      <a:srgbClr val="FF0000"/>
                    </a:solidFill>
                  </a:rPr>
                  <a:t>131-Masala</a:t>
                </a:r>
                <a:br>
                  <a:rPr lang="en-US" altLang="ru-RU" sz="2000" b="1" dirty="0">
                    <a:solidFill>
                      <a:srgbClr val="FF0000"/>
                    </a:solidFill>
                  </a:rPr>
                </a:br>
                <a:r>
                  <a:rPr lang="en-US" altLang="ru-RU" sz="2000" b="1" dirty="0" err="1"/>
                  <a:t>Yassi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kodensatorning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qoplamalari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yuzasi</a:t>
                </a:r>
                <a:r>
                  <a:rPr lang="en-US" altLang="ru-RU" sz="2000" b="1" dirty="0"/>
                  <a:t>  S  =100  cm2ga </a:t>
                </a:r>
                <a:br>
                  <a:rPr lang="en-US" altLang="ru-RU" sz="2000" b="1" dirty="0"/>
                </a:br>
                <a:r>
                  <a:rPr lang="en-US" altLang="ru-RU" sz="2000" b="1" dirty="0"/>
                  <a:t> </a:t>
                </a:r>
                <a:r>
                  <a:rPr lang="en-US" altLang="ru-RU" sz="2000" b="1" dirty="0" err="1"/>
                  <a:t>teng</a:t>
                </a:r>
                <a:r>
                  <a:rPr lang="en-US" altLang="ru-RU" sz="2000" b="1" dirty="0"/>
                  <a:t> </a:t>
                </a:r>
                <a:r>
                  <a:rPr lang="en-US" altLang="ru-RU" sz="2000" b="1" dirty="0" err="1"/>
                  <a:t>bo„lib</a:t>
                </a:r>
                <a:r>
                  <a:rPr lang="en-US" altLang="ru-RU" sz="2000" b="1" dirty="0"/>
                  <a:t>,  </a:t>
                </a:r>
                <a:r>
                  <a:rPr lang="en-US" altLang="ru-RU" sz="2000" b="1" dirty="0" err="1"/>
                  <a:t>ular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orasiga</a:t>
                </a:r>
                <a:r>
                  <a:rPr lang="en-US" altLang="ru-RU" sz="2000" b="1" dirty="0"/>
                  <a:t>  shisha  </a:t>
                </a:r>
                <a:r>
                  <a:rPr lang="en-US" altLang="ru-RU" sz="2000" b="1" dirty="0" err="1"/>
                  <a:t>plastinka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kiritilgan</a:t>
                </a:r>
                <a:r>
                  <a:rPr lang="en-US" altLang="ru-RU" sz="2000" b="1" dirty="0"/>
                  <a:t>.  </a:t>
                </a:r>
                <a:br>
                  <a:rPr lang="en-US" altLang="ru-RU" sz="2000" b="1" dirty="0"/>
                </a:br>
                <a:r>
                  <a:rPr lang="en-US" altLang="ru-RU" sz="2000" b="1" dirty="0" err="1"/>
                  <a:t>Qoplamalar</a:t>
                </a:r>
                <a:r>
                  <a:rPr lang="en-US" altLang="ru-RU" sz="2000" b="1" dirty="0"/>
                  <a:t> </a:t>
                </a:r>
                <a:r>
                  <a:rPr lang="en-US" altLang="ru-RU" sz="2000" b="1" dirty="0" err="1"/>
                  <a:t>orasidagi</a:t>
                </a:r>
                <a:r>
                  <a:rPr lang="en-US" altLang="ru-RU" sz="2000" b="1" dirty="0"/>
                  <a:t> </a:t>
                </a:r>
                <a:r>
                  <a:rPr lang="en-US" altLang="ru-RU" sz="2000" b="1" dirty="0" err="1" smtClean="0"/>
                  <a:t>o’zaro</a:t>
                </a:r>
                <a:r>
                  <a:rPr lang="en-US" altLang="ru-RU" sz="2000" b="1" dirty="0" smtClean="0"/>
                  <a:t>  </a:t>
                </a:r>
                <a:r>
                  <a:rPr lang="en-US" altLang="ru-RU" sz="2000" b="1" dirty="0" err="1"/>
                  <a:t>tortishuv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kuchi</a:t>
                </a:r>
                <a:r>
                  <a:rPr lang="en-US" altLang="ru-RU" sz="2000" b="1" dirty="0"/>
                  <a:t>  F=4.9∙10-3N.  </a:t>
                </a:r>
                <a:br>
                  <a:rPr lang="en-US" altLang="ru-RU" sz="2000" b="1" dirty="0"/>
                </a:br>
                <a:r>
                  <a:rPr lang="en-US" altLang="ru-RU" sz="2000" b="1" dirty="0"/>
                  <a:t>Shisha  </a:t>
                </a:r>
                <a:r>
                  <a:rPr lang="en-US" altLang="ru-RU" sz="2000" b="1" dirty="0" err="1"/>
                  <a:t>plastinka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sirtidagi</a:t>
                </a:r>
                <a:r>
                  <a:rPr lang="en-US" altLang="ru-RU" sz="2000" b="1" dirty="0"/>
                  <a:t> </a:t>
                </a:r>
                <a:r>
                  <a:rPr lang="en-US" altLang="ru-RU" sz="2000" b="1" dirty="0" err="1" smtClean="0"/>
                  <a:t>bog’langan</a:t>
                </a:r>
                <a:r>
                  <a:rPr lang="en-US" altLang="ru-RU" sz="2000" b="1" dirty="0" smtClean="0"/>
                  <a:t>  </a:t>
                </a:r>
                <a:r>
                  <a:rPr lang="en-US" altLang="ru-RU" sz="2000" b="1" dirty="0" err="1"/>
                  <a:t>zaryadning</a:t>
                </a:r>
                <a:r>
                  <a:rPr lang="en-US" altLang="ru-RU" sz="2000" b="1" dirty="0"/>
                  <a:t>  </a:t>
                </a:r>
                <a:r>
                  <a:rPr lang="en-US" altLang="ru-RU" sz="2000" b="1" dirty="0" err="1"/>
                  <a:t>sirt</a:t>
                </a:r>
                <a:r>
                  <a:rPr lang="en-US" altLang="ru-RU" sz="2000" b="1" dirty="0"/>
                  <a:t/>
                </a:r>
                <a:br>
                  <a:rPr lang="en-US" altLang="ru-RU" sz="2000" b="1" dirty="0"/>
                </a:br>
                <a:r>
                  <a:rPr lang="en-US" altLang="ru-RU" sz="2000" b="1" dirty="0"/>
                  <a:t> </a:t>
                </a:r>
                <a:r>
                  <a:rPr lang="en-US" altLang="ru-RU" sz="2000" b="1" dirty="0" err="1"/>
                  <a:t>zichligi</a:t>
                </a:r>
                <a:r>
                  <a:rPr lang="en-US" altLang="ru-RU" sz="2000" b="1" dirty="0"/>
                  <a:t>  </a:t>
                </a:r>
                <a14:m>
                  <m:oMath xmlns:m="http://schemas.openxmlformats.org/officeDocument/2006/math">
                    <m:r>
                      <a:rPr lang="el-GR" altLang="ru-RU" sz="2800" b="1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l-GR" altLang="ru-RU" sz="2800" b="1" dirty="0" smtClean="0"/>
                  <a:t> </a:t>
                </a:r>
                <a:r>
                  <a:rPr lang="en-US" altLang="ru-RU" sz="2000" b="1" dirty="0" err="1"/>
                  <a:t>topilsin</a:t>
                </a:r>
                <a:r>
                  <a:rPr lang="en-US" altLang="ru-RU" sz="2000" b="1" dirty="0"/>
                  <a:t>?</a:t>
                </a:r>
                <a:br>
                  <a:rPr lang="en-US" altLang="ru-RU" sz="2000" b="1" dirty="0"/>
                </a:br>
                <a:endParaRPr lang="ru-RU" sz="2000" dirty="0"/>
              </a:p>
            </p:txBody>
          </p:sp>
        </mc:Choice>
        <mc:Fallback xmlns="">
          <p:sp>
            <p:nvSpPr>
              <p:cNvPr id="2" name="Заголовок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615" t="-25926" b="-90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93455" y="2249487"/>
            <a:ext cx="7943272" cy="413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8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TM03090430[[fn=Окаймление]]</Template>
  <TotalTime>147</TotalTime>
  <Words>70</Words>
  <Application>Microsoft Office PowerPoint</Application>
  <PresentationFormat>Широкоэкранный</PresentationFormat>
  <Paragraphs>20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Trebuchet MS</vt:lpstr>
      <vt:lpstr>Tw Cen MT</vt:lpstr>
      <vt:lpstr>Контур</vt:lpstr>
      <vt:lpstr>Al xorazmiy nomidagi Toshkent axborot texnologiyalari universiteti kompyuter injeneringi talabasi   Shermatov Jamoliddin </vt:lpstr>
      <vt:lpstr>3-masala Massalari  m1=m2=1  g   bo„lgan  sharlarning  o„zaro  bir-birini  itarish  kuchi  bilan  gravitatsion  tortishuv  kuchi   bir -biriga  teng  bo’lishi uchun sharlarga  qanday   zaryad  berish  kerak ?</vt:lpstr>
      <vt:lpstr>53-MASALA Zaryadlangan  juda  uzun  sim  o„zidan  r=5cm   masofada  xosil qilgan  maydon  kuchlanganligi   E=1.2  V/cm  ga  teng.  Simning  chiziqli  zaryad  zichligi topilsin.</vt:lpstr>
      <vt:lpstr>103-MASALA Bir-biridan  r1=0.03  m  masofada  turgan  zaryadlari   q1=10-10C va  q2=10-9C    bo„lgan sharchalarni  r2=0.02   m  masofaga keltirish uchun qancha  ish bajarish  kerak?  </vt:lpstr>
      <vt:lpstr>147-MASALA  Zaryadi  q=12.2∙10-9C  bo„lgan  zarrachani  zaryadlangan  teki slik   (yuzasi  S=2  m2 va zaryadining sirt zichligi =10-5C/m2)  o„ziga tortadi.  Tortishuv  jarayonida  A=56∙10 -5 J    ish  bajarilgan  bo„lsa,  zarracha  qancha  masofani bosib  o’tadi? </vt:lpstr>
      <vt:lpstr>3-Masala. Sharcha  φ=800  V  potensialgacha  zaryadlangan.   Sharchadagi  zaryadning  sirt zichligi   σ=0.3∙10-5C/m2, Sharni  radiusi  R topilsin . </vt:lpstr>
      <vt:lpstr>  53-Masala. EYuK u=100  V  li  elektr  manbaiga  C1=0.1 μ F,  C2=0.6  μF,  C3=0.15 μ F  sig„imli  uchta  kondensator  ketma-ket   ulangan.  Kondensatorlarning  har  biridagi  zaryad  miqdori  va  plastinkalar   orasidagi  kuchlanishlar  aniqlansin. .</vt:lpstr>
      <vt:lpstr>88-Masala.  Yassi  kondensator  qoplamalarini  yuzasi   S=300  cm2. Kondensator  U=1000  V  gacha  zaryadlangan,  qoplamalar  orasidagi , masofa  d=4  cm.  Kondensator  qoplamalari   orasiga  dielektrik  shisha kiritilgan.  Kondensator  maydonining  energiyasi  va energiya  zichligi topilsin. </vt:lpstr>
      <vt:lpstr>131-Masala Yassi  kodensatorning  qoplamalari  yuzasi  S  =100  cm2ga   teng bo„lib,  ular  orasiga  shisha  plastinka  kiritilgan.   Qoplamalar orasidagi o’zaro  tortishuv  kuchi  F=4.9∙10-3N.   Shisha  plastinka  sirtidagi bog’langan  zaryadning  sirt  zichligi  σ topilsin? </vt:lpstr>
      <vt:lpstr>3-Masala. Kuchlanish  manbai  klemmalariga  uzunligi  l=2  m   bo’lgan  mis sim  ulangan.  Simdan  o’tayotgan   tok  zichligi  j=10  A/m2.  Klemmalardagi kuchlanish   U topilsin. </vt:lpstr>
      <vt:lpstr>38-Masala. 6-rasmda  R2=20  Ω  va  R3=15  Ω  .                                 R2qarshlikdan  o’tuvchi  tok  kuchi  I=0.3 A ga   teng.  Ampermetrni ko’rsatishi   IA=0.8  Aga teng.  R qarshilikni  toping. </vt:lpstr>
      <vt:lpstr>73-Masala. Reostat  uchlarida kuchlanish  tushuvi   vahar  bir  elementdagi  tok  kuchi  topilsin  (34 -rasm).Bunda е1=8V,  r1=1  Ω, е2=4  V, r2=0.5  Ω  va R=50 Ω. </vt:lpstr>
      <vt:lpstr>110-Masala Tashqi  zanjirga  I=5  A  tok  berayotgan  akkumlyatorlar   batareyasini  E.Yu.K.   E=  2.15  V  bo„lsa,  uning  F.I.K   topilsin.  Akkumlyatorlar batareyasining   ichki qarshiligi  r =0.18 Ω.. </vt:lpstr>
      <vt:lpstr>             E’tiboringiz uchun rahmat!!!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10</cp:revision>
  <dcterms:created xsi:type="dcterms:W3CDTF">2021-12-04T17:43:51Z</dcterms:created>
  <dcterms:modified xsi:type="dcterms:W3CDTF">2021-12-05T14:47:29Z</dcterms:modified>
</cp:coreProperties>
</file>

<file path=docProps/thumbnail.jpeg>
</file>